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301" r:id="rId2"/>
    <p:sldId id="265" r:id="rId3"/>
    <p:sldId id="436" r:id="rId4"/>
    <p:sldId id="437" r:id="rId5"/>
    <p:sldId id="433" r:id="rId6"/>
    <p:sldId id="438" r:id="rId7"/>
    <p:sldId id="439" r:id="rId8"/>
    <p:sldId id="440" r:id="rId9"/>
    <p:sldId id="441" r:id="rId10"/>
    <p:sldId id="443" r:id="rId11"/>
    <p:sldId id="442" r:id="rId12"/>
    <p:sldId id="444" r:id="rId13"/>
    <p:sldId id="445" r:id="rId14"/>
    <p:sldId id="446" r:id="rId15"/>
    <p:sldId id="447" r:id="rId16"/>
    <p:sldId id="448" r:id="rId17"/>
  </p:sldIdLst>
  <p:sldSz cx="12192000" cy="6858000"/>
  <p:notesSz cx="6858000" cy="9144000"/>
  <p:embeddedFontLst>
    <p:embeddedFont>
      <p:font typeface="Cambria Math" panose="02040503050406030204" pitchFamily="18" charset="0"/>
      <p:regular r:id="rId19"/>
    </p:embeddedFont>
    <p:embeddedFont>
      <p:font typeface="Lato" panose="020F0502020204030203" pitchFamily="34" charset="0"/>
      <p:regular r:id="rId20"/>
      <p:bold r:id="rId21"/>
      <p:italic r:id="rId22"/>
      <p:boldItalic r:id="rId23"/>
    </p:embeddedFont>
    <p:embeddedFont>
      <p:font typeface="Lato Light" panose="020F0302020204030204" pitchFamily="34" charset="0"/>
      <p:regular r:id="rId24"/>
      <p:bold r:id="rId25"/>
      <p:italic r:id="rId26"/>
      <p:boldItalic r:id="rId27"/>
    </p:embeddedFont>
    <p:embeddedFont>
      <p:font typeface="Roboto Slab" pitchFamily="2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1" roundtripDataSignature="AMtx7mh8+V1nZDCJuCgwzr3Qy4Uygyy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7C074C-A82D-4799-AD4D-ECD6B58B4DEF}">
  <a:tblStyle styleId="{947C074C-A82D-4799-AD4D-ECD6B58B4DEF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6E7"/>
          </a:solidFill>
        </a:fill>
      </a:tcStyle>
    </a:wholeTbl>
    <a:band1H>
      <a:tcTxStyle/>
      <a:tcStyle>
        <a:tcBdr/>
        <a:fill>
          <a:solidFill>
            <a:srgbClr val="EA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A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2"/>
    <p:restoredTop sz="94694"/>
  </p:normalViewPr>
  <p:slideViewPr>
    <p:cSldViewPr snapToGrid="0">
      <p:cViewPr varScale="1">
        <p:scale>
          <a:sx n="112" d="100"/>
          <a:sy n="112" d="100"/>
        </p:scale>
        <p:origin x="20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61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64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section headers to chunk content in your presentation.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the same style of section header throughout your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407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9079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9216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23825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62321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1558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92479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section headers to chunk content in your presentation.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the same style of section header throughout your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2994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4672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6123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9779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1287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6533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5485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6124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_White">
  <p:cSld name="6_Title Slide_Whi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4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  <a:defRPr sz="4800" b="0"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54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092" y="1369995"/>
            <a:ext cx="1016000" cy="110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_Red">
  <p:cSld name="2_Section Header_Red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2000"/>
              <a:buNone/>
              <a:defRPr sz="2000">
                <a:solidFill>
                  <a:srgbClr val="D588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800"/>
              <a:buNone/>
              <a:defRPr sz="1800">
                <a:solidFill>
                  <a:srgbClr val="D588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68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</a:pPr>
            <a:r>
              <a:rPr lang="en-US" dirty="0"/>
              <a:t>Module 1</a:t>
            </a:r>
            <a:endParaRPr dirty="0"/>
          </a:p>
        </p:txBody>
      </p:sp>
      <p:sp>
        <p:nvSpPr>
          <p:cNvPr id="407" name="Google Shape;407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Introduction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D9405-87A7-F83C-5789-BC0A8AB5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998306"/>
            <a:ext cx="1714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Supervised Learning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D3DE88FF-F38E-83CA-7982-5528AE782BC9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Given a set of instances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There is an unknown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that maps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maps</m:t>
                        </m:r>
                      </m:e>
                    </m:groupCh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D3DE88FF-F38E-83CA-7982-5528AE782BC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14" descr="Image result for function that maps x to y + machine">
            <a:extLst>
              <a:ext uri="{FF2B5EF4-FFF2-40B4-BE49-F238E27FC236}">
                <a16:creationId xmlns:a16="http://schemas.microsoft.com/office/drawing/2014/main" id="{E6ED55B3-19C5-2246-964F-0A2301723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451" y="3933062"/>
            <a:ext cx="2184400" cy="19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A91C370-B6C4-5DBF-6DDD-E9E5AB9E78E7}"/>
                  </a:ext>
                </a:extLst>
              </p:cNvPr>
              <p:cNvSpPr/>
              <p:nvPr/>
            </p:nvSpPr>
            <p:spPr>
              <a:xfrm>
                <a:off x="2318060" y="3631974"/>
                <a:ext cx="43313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A91C370-B6C4-5DBF-6DDD-E9E5AB9E78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060" y="3631974"/>
                <a:ext cx="43313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9809225-2384-46B3-AF80-29A27DB72B6A}"/>
                  </a:ext>
                </a:extLst>
              </p:cNvPr>
              <p:cNvSpPr/>
              <p:nvPr/>
            </p:nvSpPr>
            <p:spPr>
              <a:xfrm>
                <a:off x="3550323" y="5299665"/>
                <a:ext cx="4090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9809225-2384-46B3-AF80-29A27DB72B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323" y="5299665"/>
                <a:ext cx="409086" cy="400110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F62D6413-C787-D211-3F44-7F159E4AF7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9124" y="2874523"/>
            <a:ext cx="3216313" cy="361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3768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Supervised Learning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D3DE88FF-F38E-83CA-7982-5528AE782BC9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Given a set of training samples generated according to unknown function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Goal: obtain </a:t>
                </a:r>
                <a:r>
                  <a:rPr lang="en-US" dirty="0">
                    <a:solidFill>
                      <a:sysClr val="windowText" lastClr="000000"/>
                    </a:solidFill>
                  </a:rPr>
                  <a:t>best</a:t>
                </a:r>
                <a:r>
                  <a:rPr lang="en-US" dirty="0"/>
                  <a:t> estimating function (learner)</a:t>
                </a:r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  <m:groupChr>
                      <m:groupChrPr>
                        <m:chr m:val="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maps</m:t>
                        </m:r>
                      </m:e>
                    </m:groupCh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D3DE88FF-F38E-83CA-7982-5528AE782BC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14" descr="Image result for function that maps x to y + machine">
            <a:extLst>
              <a:ext uri="{FF2B5EF4-FFF2-40B4-BE49-F238E27FC236}">
                <a16:creationId xmlns:a16="http://schemas.microsoft.com/office/drawing/2014/main" id="{E6ED55B3-19C5-2246-964F-0A2301723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451" y="3933062"/>
            <a:ext cx="2184400" cy="19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A91C370-B6C4-5DBF-6DDD-E9E5AB9E78E7}"/>
                  </a:ext>
                </a:extLst>
              </p:cNvPr>
              <p:cNvSpPr/>
              <p:nvPr/>
            </p:nvSpPr>
            <p:spPr>
              <a:xfrm>
                <a:off x="2318060" y="3631974"/>
                <a:ext cx="43313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A91C370-B6C4-5DBF-6DDD-E9E5AB9E78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060" y="3631974"/>
                <a:ext cx="43313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9809225-2384-46B3-AF80-29A27DB72B6A}"/>
                  </a:ext>
                </a:extLst>
              </p:cNvPr>
              <p:cNvSpPr/>
              <p:nvPr/>
            </p:nvSpPr>
            <p:spPr>
              <a:xfrm>
                <a:off x="3550323" y="5299665"/>
                <a:ext cx="4090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9809225-2384-46B3-AF80-29A27DB72B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323" y="5299665"/>
                <a:ext cx="409086" cy="400110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Architecture of machine learning algorithm: (a) linear regression; (b)... |  Download Scientific Diagram">
            <a:extLst>
              <a:ext uri="{FF2B5EF4-FFF2-40B4-BE49-F238E27FC236}">
                <a16:creationId xmlns:a16="http://schemas.microsoft.com/office/drawing/2014/main" id="{2F52B379-6256-2CB7-8424-4A9650359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882" y="3694591"/>
            <a:ext cx="1584399" cy="2798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532577-B338-0065-5818-128215F93E56}"/>
              </a:ext>
            </a:extLst>
          </p:cNvPr>
          <p:cNvSpPr/>
          <p:nvPr/>
        </p:nvSpPr>
        <p:spPr>
          <a:xfrm>
            <a:off x="4272882" y="4375377"/>
            <a:ext cx="1584399" cy="1022888"/>
          </a:xfrm>
          <a:prstGeom prst="rect">
            <a:avLst/>
          </a:prstGeom>
          <a:solidFill>
            <a:schemeClr val="tx1">
              <a:alpha val="2275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9065FE-E5A5-CED8-9B07-137C3F98096D}"/>
                  </a:ext>
                </a:extLst>
              </p:cNvPr>
              <p:cNvSpPr txBox="1"/>
              <p:nvPr/>
            </p:nvSpPr>
            <p:spPr>
              <a:xfrm>
                <a:off x="6504353" y="4355069"/>
                <a:ext cx="4035196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Hypothesis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000" dirty="0"/>
                  <a:t> that best approximates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with a small </a:t>
                </a:r>
                <a:r>
                  <a:rPr lang="en-US" sz="2000" b="1" dirty="0"/>
                  <a:t>generalization error</a:t>
                </a:r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9065FE-E5A5-CED8-9B07-137C3F980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353" y="4355069"/>
                <a:ext cx="4035196" cy="1015663"/>
              </a:xfrm>
              <a:prstGeom prst="rect">
                <a:avLst/>
              </a:prstGeom>
              <a:blipFill>
                <a:blip r:embed="rId8"/>
                <a:stretch>
                  <a:fillRect l="-1887" t="-2469" b="-9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E9BBA5-5AF0-0A61-4594-79D3759AB7E3}"/>
                  </a:ext>
                </a:extLst>
              </p:cNvPr>
              <p:cNvSpPr txBox="1"/>
              <p:nvPr/>
            </p:nvSpPr>
            <p:spPr>
              <a:xfrm>
                <a:off x="6504353" y="5514791"/>
                <a:ext cx="6097836" cy="4397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E9BBA5-5AF0-0A61-4594-79D3759AB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353" y="5514791"/>
                <a:ext cx="6097836" cy="439736"/>
              </a:xfrm>
              <a:prstGeom prst="rect">
                <a:avLst/>
              </a:prstGeom>
              <a:blipFill>
                <a:blip r:embed="rId9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2294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Unsupervised Learning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D3DE88FF-F38E-83CA-7982-5528AE782B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Given a set of instances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Group instances according to how similar they are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17CF53B-E922-10B7-3A22-E445598D70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37" b="35502"/>
          <a:stretch/>
        </p:blipFill>
        <p:spPr bwMode="auto">
          <a:xfrm>
            <a:off x="966537" y="2801038"/>
            <a:ext cx="6194427" cy="355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756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Unsupervised Learning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D3DE88FF-F38E-83CA-7982-5528AE782B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Given a set of instances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Group instances according to how similar they are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F94D57-7755-03D8-30E4-96ABB57CF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618" y="3129607"/>
            <a:ext cx="5886851" cy="315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559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Unsupervised Learning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D3DE88FF-F38E-83CA-7982-5528AE782B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Given a set of instances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Group instances according to how similar they are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526DAAC-4C07-25F7-0774-2140F78DC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51" y="2882907"/>
            <a:ext cx="6871165" cy="35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025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Reinforcement Learning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D3DE88FF-F38E-83CA-7982-5528AE782B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Model has to learn how to interact with its environment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Learn what to do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0A3B78A2-5FD2-BECD-DE08-AE2A9163A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839" y="3033383"/>
            <a:ext cx="4513713" cy="322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796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</a:pPr>
            <a:r>
              <a:rPr lang="en-US" dirty="0"/>
              <a:t>Module 0</a:t>
            </a:r>
            <a:endParaRPr dirty="0"/>
          </a:p>
        </p:txBody>
      </p:sp>
      <p:sp>
        <p:nvSpPr>
          <p:cNvPr id="407" name="Google Shape;407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Introduction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D9405-87A7-F83C-5789-BC0A8AB5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998306"/>
            <a:ext cx="1714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2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721895" y="2095336"/>
            <a:ext cx="11117179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Introduction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2EC81B-2538-4541-B8A0-574790F60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493" y="2582779"/>
            <a:ext cx="5123981" cy="502117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What is Machine Learning?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field of study that gives computers the ability to </a:t>
            </a:r>
            <a:r>
              <a:rPr lang="en-US" b="1" dirty="0">
                <a:solidFill>
                  <a:schemeClr val="accent4"/>
                </a:solidFill>
              </a:rPr>
              <a:t>learn</a:t>
            </a:r>
            <a:r>
              <a:rPr lang="en-US" dirty="0"/>
              <a:t> without being explicitly programmed (Arthur Samuel, 1959). 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5" name="Picture 2" descr="Email Spam Filtering: An Implementation with Python and Scikit-learn">
            <a:extLst>
              <a:ext uri="{FF2B5EF4-FFF2-40B4-BE49-F238E27FC236}">
                <a16:creationId xmlns:a16="http://schemas.microsoft.com/office/drawing/2014/main" id="{4FB713A4-83CF-D4A9-F2CB-1BA56D248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431" y="3416819"/>
            <a:ext cx="2867451" cy="129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C23F1C-91AB-A3FA-70BA-F627966BF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191" y="3367140"/>
            <a:ext cx="4852179" cy="31265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37910E1-43C1-4D41-3E89-5ADBB199E859}"/>
              </a:ext>
            </a:extLst>
          </p:cNvPr>
          <p:cNvGrpSpPr/>
          <p:nvPr/>
        </p:nvGrpSpPr>
        <p:grpSpPr>
          <a:xfrm>
            <a:off x="6956155" y="4890803"/>
            <a:ext cx="3284068" cy="1590985"/>
            <a:chOff x="6617486" y="3767595"/>
            <a:chExt cx="3284068" cy="159098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8C2455D-3358-70B5-F238-1B3CEE12A8CC}"/>
                </a:ext>
              </a:extLst>
            </p:cNvPr>
            <p:cNvSpPr/>
            <p:nvPr/>
          </p:nvSpPr>
          <p:spPr>
            <a:xfrm>
              <a:off x="7431637" y="3767595"/>
              <a:ext cx="13037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Pred. Spam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CDF0CFD-1E93-4011-0BF5-4DD7A2C56350}"/>
                </a:ext>
              </a:extLst>
            </p:cNvPr>
            <p:cNvSpPr/>
            <p:nvPr/>
          </p:nvSpPr>
          <p:spPr>
            <a:xfrm>
              <a:off x="8734055" y="3777680"/>
              <a:ext cx="11674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Pred. Ham</a:t>
              </a:r>
            </a:p>
          </p:txBody>
        </p:sp>
        <p:pic>
          <p:nvPicPr>
            <p:cNvPr id="9" name="Picture 6" descr="White Envelope Icon PNG Transparent Background, Free Download #18237 -  FreeIconsPNG">
              <a:extLst>
                <a:ext uri="{FF2B5EF4-FFF2-40B4-BE49-F238E27FC236}">
                  <a16:creationId xmlns:a16="http://schemas.microsoft.com/office/drawing/2014/main" id="{F3D89F9C-0119-C8C3-56CA-A78078DAE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2618" y="4171673"/>
              <a:ext cx="734981" cy="489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44C147-E5AF-85CB-11A2-ED2042CFAC8F}"/>
                </a:ext>
              </a:extLst>
            </p:cNvPr>
            <p:cNvSpPr/>
            <p:nvPr/>
          </p:nvSpPr>
          <p:spPr>
            <a:xfrm>
              <a:off x="6617486" y="4231563"/>
              <a:ext cx="7072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Spam</a:t>
              </a:r>
            </a:p>
          </p:txBody>
        </p:sp>
        <p:pic>
          <p:nvPicPr>
            <p:cNvPr id="11" name="Picture 4" descr="Red Envelope">
              <a:extLst>
                <a:ext uri="{FF2B5EF4-FFF2-40B4-BE49-F238E27FC236}">
                  <a16:creationId xmlns:a16="http://schemas.microsoft.com/office/drawing/2014/main" id="{98E594E6-2E41-7C98-C083-C9BA7123FB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92589">
              <a:off x="7650170" y="4757838"/>
              <a:ext cx="789488" cy="600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White Envelope Icon PNG Transparent Background, Free Download #18237 -  FreeIconsPNG">
              <a:extLst>
                <a:ext uri="{FF2B5EF4-FFF2-40B4-BE49-F238E27FC236}">
                  <a16:creationId xmlns:a16="http://schemas.microsoft.com/office/drawing/2014/main" id="{6BCA7F4D-007D-28D8-3FB1-67C23CE317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6232" y="4813654"/>
              <a:ext cx="734981" cy="489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BF4EBD-76F5-A70E-F7A1-338D92CBF1A4}"/>
                </a:ext>
              </a:extLst>
            </p:cNvPr>
            <p:cNvSpPr/>
            <p:nvPr/>
          </p:nvSpPr>
          <p:spPr>
            <a:xfrm>
              <a:off x="6617486" y="4799197"/>
              <a:ext cx="6238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Ham</a:t>
              </a:r>
            </a:p>
          </p:txBody>
        </p:sp>
        <p:pic>
          <p:nvPicPr>
            <p:cNvPr id="14" name="Picture 4" descr="Red Envelope">
              <a:extLst>
                <a:ext uri="{FF2B5EF4-FFF2-40B4-BE49-F238E27FC236}">
                  <a16:creationId xmlns:a16="http://schemas.microsoft.com/office/drawing/2014/main" id="{FC758209-1398-6F97-E88F-57AEF309F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92589">
              <a:off x="8912589" y="4115858"/>
              <a:ext cx="789488" cy="600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42538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What is Machine Learning?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 computer program is said to </a:t>
            </a:r>
            <a:r>
              <a:rPr lang="en-US" b="1" u="sng" dirty="0"/>
              <a:t>learn</a:t>
            </a:r>
            <a:r>
              <a:rPr lang="en-US" dirty="0"/>
              <a:t> from </a:t>
            </a:r>
            <a:r>
              <a:rPr lang="en-US" b="1" dirty="0">
                <a:solidFill>
                  <a:schemeClr val="accent4"/>
                </a:solidFill>
              </a:rPr>
              <a:t>experience</a:t>
            </a:r>
            <a:r>
              <a:rPr lang="en-US" dirty="0"/>
              <a:t> </a:t>
            </a:r>
            <a:r>
              <a:rPr lang="en-US" i="1" dirty="0"/>
              <a:t>E</a:t>
            </a:r>
            <a:r>
              <a:rPr lang="en-US" dirty="0"/>
              <a:t> with respect to some </a:t>
            </a:r>
            <a:r>
              <a:rPr lang="en-US" b="1" dirty="0">
                <a:solidFill>
                  <a:schemeClr val="accent4"/>
                </a:solidFill>
              </a:rPr>
              <a:t>task</a:t>
            </a:r>
            <a:r>
              <a:rPr lang="en-US" dirty="0"/>
              <a:t> T and some </a:t>
            </a:r>
            <a:r>
              <a:rPr lang="en-US" b="1" dirty="0">
                <a:solidFill>
                  <a:schemeClr val="accent4"/>
                </a:solidFill>
              </a:rPr>
              <a:t>performance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accent4"/>
                </a:solidFill>
              </a:rPr>
              <a:t>measure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P, if its performance on T, as measured by P, improves with experience E (Tom Mitchell, 1997).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5" name="Picture 2" descr="Email Spam Filtering: An Implementation with Python and Scikit-learn">
            <a:extLst>
              <a:ext uri="{FF2B5EF4-FFF2-40B4-BE49-F238E27FC236}">
                <a16:creationId xmlns:a16="http://schemas.microsoft.com/office/drawing/2014/main" id="{4FB713A4-83CF-D4A9-F2CB-1BA56D248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848" y="3571474"/>
            <a:ext cx="2867451" cy="129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C23F1C-91AB-A3FA-70BA-F627966BF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649" y="3691198"/>
            <a:ext cx="4466350" cy="28779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37910E1-43C1-4D41-3E89-5ADBB199E859}"/>
              </a:ext>
            </a:extLst>
          </p:cNvPr>
          <p:cNvGrpSpPr/>
          <p:nvPr/>
        </p:nvGrpSpPr>
        <p:grpSpPr>
          <a:xfrm>
            <a:off x="6956155" y="4945491"/>
            <a:ext cx="3284068" cy="1590985"/>
            <a:chOff x="6617486" y="3767595"/>
            <a:chExt cx="3284068" cy="159098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8C2455D-3358-70B5-F238-1B3CEE12A8CC}"/>
                </a:ext>
              </a:extLst>
            </p:cNvPr>
            <p:cNvSpPr/>
            <p:nvPr/>
          </p:nvSpPr>
          <p:spPr>
            <a:xfrm>
              <a:off x="7431637" y="3767595"/>
              <a:ext cx="13037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Pred. Spam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CDF0CFD-1E93-4011-0BF5-4DD7A2C56350}"/>
                </a:ext>
              </a:extLst>
            </p:cNvPr>
            <p:cNvSpPr/>
            <p:nvPr/>
          </p:nvSpPr>
          <p:spPr>
            <a:xfrm>
              <a:off x="8734055" y="3777680"/>
              <a:ext cx="11674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Pred. Ham</a:t>
              </a:r>
            </a:p>
          </p:txBody>
        </p:sp>
        <p:pic>
          <p:nvPicPr>
            <p:cNvPr id="9" name="Picture 6" descr="White Envelope Icon PNG Transparent Background, Free Download #18237 -  FreeIconsPNG">
              <a:extLst>
                <a:ext uri="{FF2B5EF4-FFF2-40B4-BE49-F238E27FC236}">
                  <a16:creationId xmlns:a16="http://schemas.microsoft.com/office/drawing/2014/main" id="{F3D89F9C-0119-C8C3-56CA-A78078DAE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2618" y="4171673"/>
              <a:ext cx="734981" cy="489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44C147-E5AF-85CB-11A2-ED2042CFAC8F}"/>
                </a:ext>
              </a:extLst>
            </p:cNvPr>
            <p:cNvSpPr/>
            <p:nvPr/>
          </p:nvSpPr>
          <p:spPr>
            <a:xfrm>
              <a:off x="6617486" y="4231563"/>
              <a:ext cx="7072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Spam</a:t>
              </a:r>
            </a:p>
          </p:txBody>
        </p:sp>
        <p:pic>
          <p:nvPicPr>
            <p:cNvPr id="11" name="Picture 4" descr="Red Envelope">
              <a:extLst>
                <a:ext uri="{FF2B5EF4-FFF2-40B4-BE49-F238E27FC236}">
                  <a16:creationId xmlns:a16="http://schemas.microsoft.com/office/drawing/2014/main" id="{98E594E6-2E41-7C98-C083-C9BA7123FB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92589">
              <a:off x="7650170" y="4757838"/>
              <a:ext cx="789488" cy="600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White Envelope Icon PNG Transparent Background, Free Download #18237 -  FreeIconsPNG">
              <a:extLst>
                <a:ext uri="{FF2B5EF4-FFF2-40B4-BE49-F238E27FC236}">
                  <a16:creationId xmlns:a16="http://schemas.microsoft.com/office/drawing/2014/main" id="{6BCA7F4D-007D-28D8-3FB1-67C23CE317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6232" y="4813654"/>
              <a:ext cx="734981" cy="489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BF4EBD-76F5-A70E-F7A1-338D92CBF1A4}"/>
                </a:ext>
              </a:extLst>
            </p:cNvPr>
            <p:cNvSpPr/>
            <p:nvPr/>
          </p:nvSpPr>
          <p:spPr>
            <a:xfrm>
              <a:off x="6617486" y="4799197"/>
              <a:ext cx="6238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Ham</a:t>
              </a:r>
            </a:p>
          </p:txBody>
        </p:sp>
        <p:pic>
          <p:nvPicPr>
            <p:cNvPr id="14" name="Picture 4" descr="Red Envelope">
              <a:extLst>
                <a:ext uri="{FF2B5EF4-FFF2-40B4-BE49-F238E27FC236}">
                  <a16:creationId xmlns:a16="http://schemas.microsoft.com/office/drawing/2014/main" id="{FC758209-1398-6F97-E88F-57AEF309F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92589">
              <a:off x="8912589" y="4115858"/>
              <a:ext cx="789488" cy="600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99865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Task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Automatically classify an email as </a:t>
            </a:r>
            <a:r>
              <a:rPr lang="en-US" b="1" dirty="0">
                <a:solidFill>
                  <a:srgbClr val="FF0000"/>
                </a:solidFill>
              </a:rPr>
              <a:t>Spam (Bad) </a:t>
            </a:r>
            <a:r>
              <a:rPr lang="en-US" dirty="0"/>
              <a:t>or </a:t>
            </a:r>
            <a:r>
              <a:rPr lang="en-US" b="1" dirty="0">
                <a:solidFill>
                  <a:srgbClr val="000000"/>
                </a:solidFill>
              </a:rPr>
              <a:t>Ham (Good)</a:t>
            </a: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2" name="Picture 2" descr="Email Spam Filtering: An Implementation with Python and Scikit-learn">
            <a:extLst>
              <a:ext uri="{FF2B5EF4-FFF2-40B4-BE49-F238E27FC236}">
                <a16:creationId xmlns:a16="http://schemas.microsoft.com/office/drawing/2014/main" id="{9F053086-0077-FF44-F58F-5A07051E0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55815"/>
            <a:ext cx="2230073" cy="100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Google use AI to detect spam">
            <a:extLst>
              <a:ext uri="{FF2B5EF4-FFF2-40B4-BE49-F238E27FC236}">
                <a16:creationId xmlns:a16="http://schemas.microsoft.com/office/drawing/2014/main" id="{C1381093-1EFA-9221-43D9-D1B036BF4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37" y="3798620"/>
            <a:ext cx="4151871" cy="264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7 Spam Email Examples That Will Make You LOL | EZComputer Solutions">
            <a:extLst>
              <a:ext uri="{FF2B5EF4-FFF2-40B4-BE49-F238E27FC236}">
                <a16:creationId xmlns:a16="http://schemas.microsoft.com/office/drawing/2014/main" id="{EEC3BFFD-CD03-FF57-4842-2C4C7356E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08" y="2675768"/>
            <a:ext cx="6519027" cy="305126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chemeClr val="tx2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685222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Experience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 dataset with emails </a:t>
            </a:r>
            <a:r>
              <a:rPr lang="en-US" b="1" dirty="0">
                <a:solidFill>
                  <a:srgbClr val="FF0000"/>
                </a:solidFill>
              </a:rPr>
              <a:t>labeled</a:t>
            </a:r>
            <a:r>
              <a:rPr lang="en-US" dirty="0"/>
              <a:t> Spam (Bad), Ham (Good)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E8EA2-9BC6-DEF4-2137-0CE75BBFE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240" y="2543492"/>
            <a:ext cx="6120392" cy="3943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0025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Performance Metrics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 dataset with emails </a:t>
            </a:r>
            <a:r>
              <a:rPr lang="en-US" b="1" dirty="0">
                <a:solidFill>
                  <a:srgbClr val="FF0000"/>
                </a:solidFill>
              </a:rPr>
              <a:t>labeled</a:t>
            </a:r>
            <a:r>
              <a:rPr lang="en-US" dirty="0"/>
              <a:t> Spam (Bad), Ham (Good)</a:t>
            </a:r>
          </a:p>
        </p:txBody>
      </p:sp>
      <p:pic>
        <p:nvPicPr>
          <p:cNvPr id="2" name="Picture 2" descr="Confusion Matrix for Your Multi-Class Machine Learning Model | by Joydwip  Mohajon | Towards Data Science">
            <a:extLst>
              <a:ext uri="{FF2B5EF4-FFF2-40B4-BE49-F238E27FC236}">
                <a16:creationId xmlns:a16="http://schemas.microsoft.com/office/drawing/2014/main" id="{27F0CD14-AE8F-DE63-ED35-61ED3DE24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954" y="2826000"/>
            <a:ext cx="3126377" cy="2216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BF5B0C-2607-EF29-9E06-4E4F4FE5E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589" y="3203940"/>
            <a:ext cx="4754880" cy="2364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D993E1-477F-4BDA-05AE-84073277761B}"/>
              </a:ext>
            </a:extLst>
          </p:cNvPr>
          <p:cNvSpPr/>
          <p:nvPr/>
        </p:nvSpPr>
        <p:spPr>
          <a:xfrm>
            <a:off x="5278806" y="2776730"/>
            <a:ext cx="3367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Scikit-Learn Classification Metrics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982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Types of ML Tasks</a:t>
            </a:r>
            <a:endParaRPr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B6C0402-C0D3-A5E6-A3E3-F441EC1E2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256" y="1690688"/>
            <a:ext cx="6930189" cy="4504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994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Supervised Learning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D3DE88FF-F38E-83CA-7982-5528AE782BC9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Given a set of instances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There is an unknown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that maps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maps</m:t>
                        </m:r>
                      </m:e>
                    </m:groupCh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D3DE88FF-F38E-83CA-7982-5528AE782BC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14" descr="Image result for function that maps x to y + machine">
            <a:extLst>
              <a:ext uri="{FF2B5EF4-FFF2-40B4-BE49-F238E27FC236}">
                <a16:creationId xmlns:a16="http://schemas.microsoft.com/office/drawing/2014/main" id="{E6ED55B3-19C5-2246-964F-0A2301723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451" y="3933062"/>
            <a:ext cx="2184400" cy="19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A91C370-B6C4-5DBF-6DDD-E9E5AB9E78E7}"/>
                  </a:ext>
                </a:extLst>
              </p:cNvPr>
              <p:cNvSpPr/>
              <p:nvPr/>
            </p:nvSpPr>
            <p:spPr>
              <a:xfrm>
                <a:off x="2318060" y="3631974"/>
                <a:ext cx="43313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A91C370-B6C4-5DBF-6DDD-E9E5AB9E78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060" y="3631974"/>
                <a:ext cx="43313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9809225-2384-46B3-AF80-29A27DB72B6A}"/>
                  </a:ext>
                </a:extLst>
              </p:cNvPr>
              <p:cNvSpPr/>
              <p:nvPr/>
            </p:nvSpPr>
            <p:spPr>
              <a:xfrm>
                <a:off x="3550323" y="5299665"/>
                <a:ext cx="4090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9809225-2384-46B3-AF80-29A27DB72B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323" y="5299665"/>
                <a:ext cx="409086" cy="400110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1C1018FF-4E14-0300-F365-F816D5A8A3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2228" y="2924802"/>
            <a:ext cx="7023235" cy="332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6086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C41230"/>
      </a:dk1>
      <a:lt1>
        <a:srgbClr val="FAF9F7"/>
      </a:lt1>
      <a:dk2>
        <a:srgbClr val="C41230"/>
      </a:dk2>
      <a:lt2>
        <a:srgbClr val="FAF9F7"/>
      </a:lt2>
      <a:accent1>
        <a:srgbClr val="ECEDE2"/>
      </a:accent1>
      <a:accent2>
        <a:srgbClr val="941728"/>
      </a:accent2>
      <a:accent3>
        <a:srgbClr val="007B89"/>
      </a:accent3>
      <a:accent4>
        <a:srgbClr val="000000"/>
      </a:accent4>
      <a:accent5>
        <a:srgbClr val="262626"/>
      </a:accent5>
      <a:accent6>
        <a:srgbClr val="FFFFFF"/>
      </a:accent6>
      <a:hlink>
        <a:srgbClr val="007B89"/>
      </a:hlink>
      <a:folHlink>
        <a:srgbClr val="9417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10412</TotalTime>
  <Words>442</Words>
  <Application>Microsoft Macintosh PowerPoint</Application>
  <PresentationFormat>Widescreen</PresentationFormat>
  <Paragraphs>107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Lato</vt:lpstr>
      <vt:lpstr>Roboto Slab</vt:lpstr>
      <vt:lpstr>Lato Light</vt:lpstr>
      <vt:lpstr>Cambria Math</vt:lpstr>
      <vt:lpstr>Wingdings</vt:lpstr>
      <vt:lpstr>Office Theme</vt:lpstr>
      <vt:lpstr>Module 1</vt:lpstr>
      <vt:lpstr>Introduction</vt:lpstr>
      <vt:lpstr>What is Machine Learning?</vt:lpstr>
      <vt:lpstr>What is Machine Learning?</vt:lpstr>
      <vt:lpstr>Task</vt:lpstr>
      <vt:lpstr>Experience</vt:lpstr>
      <vt:lpstr>Performance Metrics</vt:lpstr>
      <vt:lpstr>Types of ML Tasks</vt:lpstr>
      <vt:lpstr>Supervised Learning</vt:lpstr>
      <vt:lpstr>Supervised Learning</vt:lpstr>
      <vt:lpstr>Supervised Learning</vt:lpstr>
      <vt:lpstr>Unsupervised Learning</vt:lpstr>
      <vt:lpstr>Unsupervised Learning</vt:lpstr>
      <vt:lpstr>Unsupervised Learning</vt:lpstr>
      <vt:lpstr>Reinforcement Learning</vt:lpstr>
      <vt:lpstr>Module 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</dc:title>
  <dc:creator>Orians, A.J.</dc:creator>
  <cp:lastModifiedBy>Martinez, Waldyn Gerardo Dr.</cp:lastModifiedBy>
  <cp:revision>124</cp:revision>
  <dcterms:modified xsi:type="dcterms:W3CDTF">2024-02-11T20:45:03Z</dcterms:modified>
</cp:coreProperties>
</file>